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4" r:id="rId2"/>
    <p:sldId id="257" r:id="rId3"/>
    <p:sldId id="286" r:id="rId4"/>
    <p:sldId id="285" r:id="rId5"/>
    <p:sldId id="287" r:id="rId6"/>
    <p:sldId id="288" r:id="rId7"/>
    <p:sldId id="258" r:id="rId8"/>
    <p:sldId id="289" r:id="rId9"/>
    <p:sldId id="292" r:id="rId10"/>
    <p:sldId id="290" r:id="rId11"/>
    <p:sldId id="311" r:id="rId12"/>
    <p:sldId id="277" r:id="rId13"/>
    <p:sldId id="278" r:id="rId14"/>
    <p:sldId id="303" r:id="rId15"/>
    <p:sldId id="304" r:id="rId16"/>
    <p:sldId id="301" r:id="rId17"/>
    <p:sldId id="306" r:id="rId18"/>
    <p:sldId id="305" r:id="rId19"/>
    <p:sldId id="308" r:id="rId20"/>
    <p:sldId id="307" r:id="rId21"/>
    <p:sldId id="309" r:id="rId22"/>
    <p:sldId id="298" r:id="rId23"/>
    <p:sldId id="294" r:id="rId24"/>
    <p:sldId id="300" r:id="rId25"/>
    <p:sldId id="293" r:id="rId26"/>
    <p:sldId id="310" r:id="rId27"/>
    <p:sldId id="331" r:id="rId28"/>
    <p:sldId id="312" r:id="rId29"/>
    <p:sldId id="313" r:id="rId30"/>
    <p:sldId id="316" r:id="rId31"/>
    <p:sldId id="295" r:id="rId32"/>
    <p:sldId id="324" r:id="rId33"/>
    <p:sldId id="317" r:id="rId34"/>
    <p:sldId id="319" r:id="rId35"/>
    <p:sldId id="321" r:id="rId36"/>
    <p:sldId id="322" r:id="rId37"/>
    <p:sldId id="325" r:id="rId38"/>
    <p:sldId id="326" r:id="rId39"/>
    <p:sldId id="328" r:id="rId40"/>
    <p:sldId id="329" r:id="rId41"/>
    <p:sldId id="327" r:id="rId42"/>
    <p:sldId id="332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00"/>
    <a:srgbClr val="DA0000"/>
    <a:srgbClr val="FFFF00"/>
    <a:srgbClr val="4F81B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53D1E-AAF8-488A-A1C4-3483E11E499B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51F4D-8823-496B-8F13-D89C7BA5DFD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C41D2CB-B52E-4BF6-A99F-2804123588F1}" type="slidenum">
              <a:rPr lang="en-US" smtClean="0">
                <a:latin typeface="Times New Roman" pitchFamily="18" charset="0"/>
              </a:rPr>
              <a:pPr/>
              <a:t>2</a:t>
            </a:fld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fr-FR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3977522-B460-4B6E-B60A-A5BDAAEB5FC9}" type="slidenum">
              <a:rPr lang="en-US" smtClean="0">
                <a:latin typeface="Times New Roman" pitchFamily="18" charset="0"/>
              </a:rPr>
              <a:pPr/>
              <a:t>7</a:t>
            </a:fld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fr-FR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37EA773-E3C3-44E8-8E9E-F62FB097D531}" type="slidenum">
              <a:rPr lang="fr-FR" smtClean="0">
                <a:latin typeface="Times New Roman" pitchFamily="18" charset="0"/>
                <a:ea typeface="Microsoft YaHei" pitchFamily="34" charset="-122"/>
              </a:rPr>
              <a:pPr/>
              <a:t>28</a:t>
            </a:fld>
            <a:endParaRPr lang="fr-FR" smtClean="0"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4EBAC75-666F-473E-983A-CD1BFAFBA7DD}" type="slidenum">
              <a:rPr lang="fr-FR" smtClean="0">
                <a:latin typeface="Times New Roman" pitchFamily="18" charset="0"/>
                <a:ea typeface="Microsoft YaHei" pitchFamily="34" charset="-122"/>
              </a:rPr>
              <a:pPr/>
              <a:t>34</a:t>
            </a:fld>
            <a:endParaRPr lang="fr-FR" smtClean="0">
              <a:latin typeface="Times New Roman" pitchFamily="18" charset="0"/>
              <a:ea typeface="Microsoft YaHei" pitchFamily="34" charset="-122"/>
            </a:endParaRPr>
          </a:p>
        </p:txBody>
      </p:sp>
      <p:sp>
        <p:nvSpPr>
          <p:cNvPr id="41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ln/>
        </p:spPr>
      </p:sp>
      <p:sp>
        <p:nvSpPr>
          <p:cNvPr id="41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4800"/>
          </a:xfrm>
          <a:noFill/>
          <a:ln/>
        </p:spPr>
        <p:txBody>
          <a:bodyPr wrap="none" anchor="ctr"/>
          <a:lstStyle/>
          <a:p>
            <a:endParaRPr lang="fr-FR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77A8-8A73-40A9-890E-AD9EF4793037}" type="datetimeFigureOut">
              <a:rPr lang="fr-FR" smtClean="0"/>
              <a:pPr/>
              <a:t>27/09/2016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69591-1032-4EC4-8D0E-FC256813516E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ie-publique.fr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vie-publique.fr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vie-publique.f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vie-publique.fr/decouverte-institutions/institutions/veme-republique/heritages/quels-sont-symboles-emblemes-ve-republiqu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vie-publique.fr/decouverte-institutions/institutions/veme-republique/heritages/quels-sont-symboles-emblemes-ve-republiqu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junior.senat.fr/accueil.html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fr.wikipedia.org/wiki/La%C3%AFcit%C3%A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aniele-corneglio.fr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331640" y="260648"/>
            <a:ext cx="694826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LA REPUBLIQUE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ET LA CITOYENNETE</a:t>
            </a:r>
            <a:endParaRPr kumimoji="0" lang="fr-FR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Imag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988840"/>
            <a:ext cx="3410401" cy="2088232"/>
          </a:xfrm>
          <a:prstGeom prst="rect">
            <a:avLst/>
          </a:prstGeom>
          <a:noFill/>
          <a:ln w="9525">
            <a:round/>
            <a:headEnd/>
            <a:tailEnd/>
          </a:ln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827584" y="4221088"/>
            <a:ext cx="7776864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VIVRE DANS UNE DEMOCRATIE, C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EST 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Chap.1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: Etre citoyen en France et dans l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UE</a:t>
            </a:r>
            <a:endParaRPr kumimoji="0" lang="fr-FR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Chap.2: Exercer sa citoyennet</a:t>
            </a:r>
            <a:r>
              <a:rPr kumimoji="0" lang="fr-FR" sz="2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endParaRPr kumimoji="0" lang="fr-FR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 6" descr="drapeau_21834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890587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9" y="0"/>
            <a:ext cx="7200800" cy="37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51520" y="3861048"/>
          <a:ext cx="8352928" cy="2736303"/>
        </p:xfrm>
        <a:graphic>
          <a:graphicData uri="http://schemas.openxmlformats.org/drawingml/2006/table">
            <a:tbl>
              <a:tblPr/>
              <a:tblGrid>
                <a:gridCol w="354338"/>
                <a:gridCol w="2967778"/>
                <a:gridCol w="1227584"/>
                <a:gridCol w="3803228"/>
              </a:tblGrid>
              <a:tr h="6840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dirty="0">
                          <a:latin typeface="Comic Sans MS"/>
                          <a:ea typeface="Calibri"/>
                          <a:cs typeface="Times New Roman"/>
                        </a:rPr>
                        <a:t>5</a:t>
                      </a:r>
                      <a:endParaRPr lang="fr-FR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Kimberley, anglaise, est mariée avec Tom, français, depuis 3 ans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1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6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Ibrahim, 28 ans, togolais, réside en France depuis 7 ans avec un titre de séjour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1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7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Louisa ,16 ans, est née en France de parents étrangers, elle habite en Italie depuis 8 ans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63" marR="6206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63" marR="620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179512" y="692696"/>
          <a:ext cx="8676455" cy="5212080"/>
        </p:xfrm>
        <a:graphic>
          <a:graphicData uri="http://schemas.openxmlformats.org/drawingml/2006/table">
            <a:tbl>
              <a:tblPr/>
              <a:tblGrid>
                <a:gridCol w="368166"/>
                <a:gridCol w="3555762"/>
                <a:gridCol w="803328"/>
                <a:gridCol w="1853105"/>
                <a:gridCol w="2096094"/>
              </a:tblGrid>
              <a:tr h="3001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9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90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Est-il (elle) Français ? 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>
                          <a:latin typeface="Comic Sans MS"/>
                          <a:ea typeface="Calibri"/>
                          <a:cs typeface="Times New Roman"/>
                        </a:rPr>
                        <a:t>Si oui, précisez comment : par…</a:t>
                      </a:r>
                      <a:endParaRPr lang="fr-FR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dirty="0">
                          <a:latin typeface="Comic Sans MS"/>
                          <a:ea typeface="Calibri"/>
                          <a:cs typeface="Times New Roman"/>
                        </a:rPr>
                        <a:t>Si non, peut-il le devenir ? </a:t>
                      </a:r>
                      <a:endParaRPr lang="fr-FR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1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Jeanne est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née en France, son père Jacques est né en France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, sa mère en Espagne 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OUI 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/ NON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Droit du sol</a:t>
                      </a: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728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2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Léo est né au USA,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ses 2 parents sont français 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OUI 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/ NON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Droit du sang</a:t>
                      </a: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728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3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Aude est née en Allemagne, son père est danois,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sa mère est française 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OUI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 / NON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Droit du sang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09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 dirty="0">
                          <a:latin typeface="Comic Sans MS"/>
                          <a:ea typeface="Calibri"/>
                          <a:cs typeface="Times New Roman"/>
                        </a:rPr>
                        <a:t>6</a:t>
                      </a:r>
                      <a:endParaRPr lang="fr-FR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Jordan </a:t>
                      </a: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né en France a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18 ans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, ses parents sont étrangers,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il vit en France depuis 7 ans .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OUI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 / NON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Par décret de naturalisation </a:t>
                      </a: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728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7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Kimberley, anglaise, est </a:t>
                      </a:r>
                      <a:r>
                        <a:rPr lang="fr-FR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mariée avec Tom, français, depuis 3 ans </a:t>
                      </a:r>
                      <a:endParaRPr lang="fr-FR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OUI /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NON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Elle pourra par déclaration </a:t>
                      </a:r>
                      <a:r>
                        <a:rPr lang="fr-FR" sz="1600" baseline="0" dirty="0" smtClean="0">
                          <a:latin typeface="Comic Sans MS"/>
                          <a:ea typeface="Calibri"/>
                          <a:cs typeface="Times New Roman"/>
                        </a:rPr>
                        <a:t>après 4 ans de mariage </a:t>
                      </a:r>
                      <a:endParaRPr lang="fr-FR" sz="1600" dirty="0" smtClean="0">
                        <a:latin typeface="Comic Sans MS"/>
                        <a:ea typeface="Calibri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09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 dirty="0">
                          <a:latin typeface="Comic Sans MS"/>
                          <a:ea typeface="Calibri"/>
                          <a:cs typeface="Times New Roman"/>
                        </a:rPr>
                        <a:t>10</a:t>
                      </a:r>
                      <a:endParaRPr lang="fr-FR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Ibrahim, 28 ans, </a:t>
                      </a:r>
                      <a:r>
                        <a:rPr lang="fr-FR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togolais, 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réside en France depuis 7 ans avec un titre de séjour </a:t>
                      </a:r>
                      <a:endParaRPr lang="fr-FR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OUI /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NON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Il peut</a:t>
                      </a:r>
                      <a:r>
                        <a:rPr lang="fr-FR" sz="1600" baseline="0" dirty="0" smtClean="0">
                          <a:latin typeface="Comic Sans MS"/>
                          <a:ea typeface="Calibri"/>
                          <a:cs typeface="Times New Roman"/>
                        </a:rPr>
                        <a:t> le devenir par décret de naturalisation </a:t>
                      </a: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09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900">
                          <a:latin typeface="Comic Sans MS"/>
                          <a:ea typeface="Calibri"/>
                          <a:cs typeface="Times New Roman"/>
                        </a:rPr>
                        <a:t>11</a:t>
                      </a:r>
                      <a:endParaRPr lang="fr-FR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Louisa ,16 ans, est née en France de </a:t>
                      </a:r>
                      <a:r>
                        <a:rPr lang="fr-FR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parents étrangers</a:t>
                      </a: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fr-FR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 elle habite en Italie depuis 8 ans </a:t>
                      </a:r>
                      <a:endParaRPr lang="fr-FR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latin typeface="Comic Sans MS"/>
                          <a:ea typeface="Calibri"/>
                          <a:cs typeface="Times New Roman"/>
                        </a:rPr>
                        <a:t>OUI / </a:t>
                      </a:r>
                      <a:r>
                        <a:rPr lang="fr-FR" sz="1600" dirty="0">
                          <a:solidFill>
                            <a:srgbClr val="FF0000"/>
                          </a:solidFill>
                          <a:latin typeface="Comic Sans MS"/>
                          <a:ea typeface="Calibri"/>
                          <a:cs typeface="Times New Roman"/>
                        </a:rPr>
                        <a:t>NON</a:t>
                      </a:r>
                      <a:endParaRPr lang="fr-FR" sz="16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795" marR="567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latin typeface="Comic Sans MS"/>
                          <a:ea typeface="Calibri"/>
                          <a:cs typeface="Times New Roman"/>
                        </a:rPr>
                        <a:t>Elle n’a pas habité</a:t>
                      </a:r>
                      <a:r>
                        <a:rPr lang="fr-FR" sz="1600" baseline="0" dirty="0" smtClean="0">
                          <a:latin typeface="Comic Sans MS"/>
                          <a:ea typeface="Calibri"/>
                          <a:cs typeface="Times New Roman"/>
                        </a:rPr>
                        <a:t> en France assez longtemps </a:t>
                      </a:r>
                      <a:endParaRPr lang="fr-FR" sz="16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56795" marR="567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475656" y="116632"/>
            <a:ext cx="2574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2)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être fran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ais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6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3528" y="692696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Comic Sans MS" pitchFamily="66" charset="0"/>
              </a:rPr>
              <a:t>on peut donc obtenir la nationalité française: </a:t>
            </a:r>
          </a:p>
          <a:p>
            <a:r>
              <a:rPr lang="fr-FR" sz="2400" dirty="0" smtClean="0">
                <a:latin typeface="Comic Sans MS" pitchFamily="66" charset="0"/>
              </a:rPr>
              <a:t>-automatiquement à la naissance - le droit du sang-(parents français)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1988840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Comic Sans MS" pitchFamily="66" charset="0"/>
              </a:rPr>
              <a:t>-par déclaration (droit du sol). </a:t>
            </a:r>
          </a:p>
          <a:p>
            <a:r>
              <a:rPr lang="fr-FR" sz="2400" dirty="0" smtClean="0">
                <a:latin typeface="Comic Sans MS" pitchFamily="66" charset="0"/>
              </a:rPr>
              <a:t>-par naturalisation. </a:t>
            </a:r>
          </a:p>
        </p:txBody>
      </p:sp>
      <p:pic>
        <p:nvPicPr>
          <p:cNvPr id="12" name="Picture 2" descr="https://francaisdefrance.files.wordpress.com/2011/08/3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3" y="2996952"/>
            <a:ext cx="655787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1187624" y="908720"/>
            <a:ext cx="7776864" cy="5214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552" y="62732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4963" indent="-334963">
              <a:spcBef>
                <a:spcPts val="450"/>
              </a:spcBef>
              <a:tabLst>
                <a:tab pos="334963" algn="l"/>
                <a:tab pos="782638" algn="l"/>
                <a:tab pos="1231900" algn="l"/>
                <a:tab pos="1681163" algn="l"/>
                <a:tab pos="2130425" algn="l"/>
                <a:tab pos="2579688" algn="l"/>
                <a:tab pos="3028950" algn="l"/>
                <a:tab pos="3478213" algn="l"/>
                <a:tab pos="3927475" algn="l"/>
                <a:tab pos="4376738" algn="l"/>
                <a:tab pos="4826000" algn="l"/>
                <a:tab pos="5275263" algn="l"/>
                <a:tab pos="5724525" algn="l"/>
                <a:tab pos="6173788" algn="l"/>
                <a:tab pos="6623050" algn="l"/>
                <a:tab pos="7072313" algn="l"/>
                <a:tab pos="7521575" algn="l"/>
                <a:tab pos="7970838" algn="l"/>
                <a:tab pos="8420100" algn="l"/>
                <a:tab pos="8869363" algn="l"/>
                <a:tab pos="9318625" algn="l"/>
              </a:tabLst>
            </a:pPr>
            <a:r>
              <a:rPr lang="fr-FR" sz="1600" dirty="0" smtClean="0">
                <a:solidFill>
                  <a:srgbClr val="000000"/>
                </a:solidFill>
                <a:latin typeface="Comic Sans MS" pitchFamily="66" charset="0"/>
              </a:rPr>
              <a:t>Quel texte a fait naître la citoyenneté européenne ? En quelle année ? Quelle est la seule condition pour être citoyen européen ? </a:t>
            </a:r>
            <a:endParaRPr lang="fr-FR" sz="16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35088" y="0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 smtClean="0">
                <a:latin typeface="Comic Sans MS" pitchFamily="66" charset="0"/>
              </a:rPr>
              <a:t>3.) </a:t>
            </a:r>
            <a:r>
              <a:rPr lang="fr-FR" sz="2400" dirty="0" smtClean="0">
                <a:latin typeface="Comic Sans MS" pitchFamily="66" charset="0"/>
              </a:rPr>
              <a:t>La notion de citoyenneté s’est élargie avec l’UE qui donne u</a:t>
            </a:r>
            <a:r>
              <a:rPr lang="fr-FR" sz="2400" u="sng" dirty="0" smtClean="0">
                <a:latin typeface="Comic Sans MS" pitchFamily="66" charset="0"/>
              </a:rPr>
              <a:t>ne double citoyenneté </a:t>
            </a:r>
            <a:r>
              <a:rPr lang="fr-FR" u="sng" dirty="0" smtClean="0">
                <a:latin typeface="Comic Sans MS" pitchFamily="66" charset="0"/>
              </a:rPr>
              <a:t>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836712"/>
            <a:ext cx="1273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Coller </a:t>
            </a:r>
          </a:p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la fiche </a:t>
            </a:r>
          </a:p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sous le 3) 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1187624" y="908720"/>
            <a:ext cx="7776864" cy="5214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552" y="6273225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4963" indent="-334963">
              <a:spcBef>
                <a:spcPts val="450"/>
              </a:spcBef>
              <a:tabLst>
                <a:tab pos="334963" algn="l"/>
                <a:tab pos="782638" algn="l"/>
                <a:tab pos="1231900" algn="l"/>
                <a:tab pos="1681163" algn="l"/>
                <a:tab pos="2130425" algn="l"/>
                <a:tab pos="2579688" algn="l"/>
                <a:tab pos="3028950" algn="l"/>
                <a:tab pos="3478213" algn="l"/>
                <a:tab pos="3927475" algn="l"/>
                <a:tab pos="4376738" algn="l"/>
                <a:tab pos="4826000" algn="l"/>
                <a:tab pos="5275263" algn="l"/>
                <a:tab pos="5724525" algn="l"/>
                <a:tab pos="6173788" algn="l"/>
                <a:tab pos="6623050" algn="l"/>
                <a:tab pos="7072313" algn="l"/>
                <a:tab pos="7521575" algn="l"/>
                <a:tab pos="7970838" algn="l"/>
                <a:tab pos="8420100" algn="l"/>
                <a:tab pos="8869363" algn="l"/>
                <a:tab pos="9318625" algn="l"/>
              </a:tabLst>
            </a:pPr>
            <a:r>
              <a:rPr lang="fr-FR" sz="1600" dirty="0" smtClean="0">
                <a:solidFill>
                  <a:srgbClr val="000000"/>
                </a:solidFill>
                <a:latin typeface="Comic Sans MS" pitchFamily="66" charset="0"/>
              </a:rPr>
              <a:t>Quel texte a fait naître la citoyenneté européenne ? En quelle année ? Quelle est la seule condition pour être citoyen européen ? </a:t>
            </a:r>
            <a:endParaRPr lang="fr-FR" sz="16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35088" y="0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 smtClean="0">
                <a:latin typeface="Comic Sans MS" pitchFamily="66" charset="0"/>
              </a:rPr>
              <a:t>3.) </a:t>
            </a:r>
            <a:r>
              <a:rPr lang="fr-FR" sz="2400" dirty="0" smtClean="0">
                <a:latin typeface="Comic Sans MS" pitchFamily="66" charset="0"/>
              </a:rPr>
              <a:t>La notion de citoyenneté s’est élargie avec l’UE qui donne u</a:t>
            </a:r>
            <a:r>
              <a:rPr lang="fr-FR" sz="2400" u="sng" dirty="0" smtClean="0">
                <a:latin typeface="Comic Sans MS" pitchFamily="66" charset="0"/>
              </a:rPr>
              <a:t>ne double citoyenneté </a:t>
            </a:r>
            <a:r>
              <a:rPr lang="fr-FR" u="sng" dirty="0" smtClean="0">
                <a:latin typeface="Comic Sans MS" pitchFamily="66" charset="0"/>
              </a:rPr>
              <a:t>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836712"/>
            <a:ext cx="1273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Coller </a:t>
            </a:r>
          </a:p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la fiche </a:t>
            </a:r>
          </a:p>
          <a:p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itchFamily="66" charset="0"/>
              </a:rPr>
              <a:t>sous le 3) </a:t>
            </a:r>
            <a:endParaRPr lang="fr-F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4208" y="5589240"/>
            <a:ext cx="2160240" cy="216024"/>
          </a:xfrm>
          <a:prstGeom prst="rect">
            <a:avLst/>
          </a:prstGeom>
          <a:solidFill>
            <a:srgbClr val="4F81BD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403648" y="1772816"/>
            <a:ext cx="3384376" cy="720080"/>
          </a:xfrm>
          <a:prstGeom prst="rect">
            <a:avLst/>
          </a:prstGeom>
          <a:solidFill>
            <a:srgbClr val="4F81BD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363915"/>
            <a:ext cx="9144000" cy="64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Activit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 : Les droits et devoirs des citoyens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Doc.1 : De nombreux droits pour tous en France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On peut distinguer plusieurs cat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gories de droits garantis par l'Etat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tous les habitants du pays, citoyens fran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 et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trangers. Les premiers droits sont reconnus dans la D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des droits de l'Homme et du citoyen du 26ao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 1789. Ils ont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acquis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suite de longues conquêtes. Ce sont les droits civils comme la libert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d'expression, d'opinion, de 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union, d'association...Ils peuvent être individuels ou collectifs. Les autres droits sont des droits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conomiques et sociaux. Ils sont inscrits dans le pr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ambule de la Constitution du 27 octobre 1946. Ces droits contribuent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dignit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 l'individu : droit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l'instruction, droit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sant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, droit au travail, droit d'appartenance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 syndicat...Contrairement aux droits civils, ils ont un co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t.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D'apr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ArialMT"/>
              </a:rPr>
              <a:t>è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s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ArialMT"/>
                <a:hlinkClick r:id="rId2"/>
              </a:rPr>
              <a:t>www.vie-publique.fr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De quel texte majeur sont issus les premiers droits reconnus pour tous?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…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Être citoyen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"Le citoyen, c'est celui qui participe de son plein gr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vie de la cit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 Il partage avec ses concitoyens le pouvoir de faire la loi...le pouvoir d'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lire et le cas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ch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ant, d'être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lu. Si tu fais la loi, il est normal que tu lui ob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isses. Cela s'appelle le civisme... Et si tout le monde s'arrangeait pour ne pas payer d'impôts, il n'y aurait plus de gendarmes, ni de lyc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es, ni d'hôpitaux, ni d'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boueurs, ni d'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clairage public, parce qu'il faut de l'argent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l'Etat ou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ville pour entretenir tous ces services...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gis DEBRAY, La 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publique expliqu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ma fille, Le Seuil 1998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Constitution de 1958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Art.3 : La souverainet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nationale appartient au peuple qui l'exerce par ses repr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sentants et par la voie du 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rendum [...]. Sont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lecteurs, tous les nationaux fran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ais, majeurs, des deux sexes [...].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D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universelle des Droits de l'Homme adopt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le 10 d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cembre 1948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Art.23 : Toute personne a droit au travail, au libre choix de son travail,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des conditions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quitables et satisfaisantes de travail et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protection contre le chômage. Tous ont droit, sans aucune discrimination,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 salaire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gal pour un travail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gal.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Quiconque travaille a droit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une r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mun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ration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quitable et satisfaisante lui assurant ainsi qu'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sa famille une existence conforme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dignit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humaine et compl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e, s'il y a lieu, par tous autres moyens de protection sociale. Toute personne a droit de fonder, avec d'autres, des syndicats et de s'affilier 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des syndicats pour la d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fense de ses int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rêts.</a:t>
            </a:r>
            <a:endParaRPr kumimoji="0" lang="fr-FR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83968" y="0"/>
            <a:ext cx="502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  <a:latin typeface="Verdana" pitchFamily="34" charset="0"/>
                <a:ea typeface="Calibri" pitchFamily="34" charset="0"/>
                <a:cs typeface="Times New Roman" pitchFamily="18" charset="0"/>
              </a:rPr>
              <a:t>vous travaillez 15 mn sur votre fiche </a:t>
            </a:r>
            <a:endParaRPr lang="fr-FR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195317"/>
            <a:ext cx="914400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Activit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 : Les droits et devoirs des citoyens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Doc.1 : De nombreux droits pour tous en France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On peut distinguer plusieurs cat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gories de droits garantis par l'Etat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tous les habitants du pays, citoyens fran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 et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trangers. Les premiers droits sont reconnus dans la D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des droits de l'Homme et du citoyen du 26ao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 1789. Ils ont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acquis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suite de longues conquêtes. Ce sont les droits civils comme la libert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d'expression, d'opinion, de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union, d'association...Ils peuvent être individuels ou collectifs. Les autres droits sont des droits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conomiques et sociaux. Ils sont inscrits dans le 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ambule de la Constitution du 27 octobre 1946. Ces droits contribuent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dignit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 l'individu : droit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l'instruction, droit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sant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, droit au travail, droit d'appartenance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 syndicat...Contrairement aux droits civils, ils ont un co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Calibri" pitchFamily="34" charset="0"/>
              <a:cs typeface="Arial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D'apr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ArialMT"/>
              </a:rPr>
              <a:t>è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ArialMT"/>
                <a:hlinkClick r:id="rId2"/>
              </a:rPr>
              <a:t>www.vie-publique.fr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De quel texte majeur sont issus les premiers droits reconnus pour tous?</a:t>
            </a:r>
          </a:p>
        </p:txBody>
      </p:sp>
      <p:sp>
        <p:nvSpPr>
          <p:cNvPr id="3" name="Rectangle 2"/>
          <p:cNvSpPr/>
          <p:nvPr/>
        </p:nvSpPr>
        <p:spPr>
          <a:xfrm>
            <a:off x="8100392" y="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TBI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09120"/>
            <a:ext cx="500942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404664"/>
            <a:ext cx="9144000" cy="621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Activit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 : Les droits et devoirs des citoyens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Doc.1 : De nombreux droits pour tous en France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On peut distinguer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plusieurs cat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gories de droits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garantis par l'Etat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tous les habitants du pays, citoyens fran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 et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trangers. Les premiers droits sont reconnus dans la D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des droits de l'Homme et du citoyen du 26ao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 1789. Ils ont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acquis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suite de longues conquêtes. Ce sont les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droits civils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comme la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libert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d'expression, d'opinion, de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union, d'association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...Ils peuvent être individuels ou collectifs. Les autres droits sont des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droits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conomiques et sociaux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 Ils sont inscrits dans le 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ambule de la Constitution du 27 octobre 1946. Ces droits contribuent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dignit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 l'individu :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droit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l'instruction, droit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sant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, droit au travail, droit d'appartenance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 syndicat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...Contrairement aux droits civils, ils ont un co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û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itchFamily="34" charset="0"/>
              <a:ea typeface="Calibri" pitchFamily="34" charset="0"/>
              <a:cs typeface="ArialM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D'apr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ArialMT"/>
              </a:rPr>
              <a:t>è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itchFamily="34" charset="0"/>
                <a:ea typeface="Calibri" pitchFamily="34" charset="0"/>
                <a:cs typeface="ArialMT"/>
              </a:rPr>
              <a:t>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ArialMT"/>
                <a:hlinkClick r:id="rId2"/>
              </a:rPr>
              <a:t>www.vie-publique.fr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De quel texte majeur sont issus les premiers droits reconnus pour tous?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solidFill>
                  <a:srgbClr val="FF0000"/>
                </a:solidFill>
                <a:latin typeface="Verdana" pitchFamily="34" charset="0"/>
                <a:cs typeface="Times New Roman" pitchFamily="18" charset="0"/>
              </a:rPr>
              <a:t>La déclaration des droits de l’homme et du citoyen ( 1789 )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560" y="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correction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09120"/>
            <a:ext cx="500942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692696"/>
            <a:ext cx="914400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Être citoyen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"Le citoyen, c'est celui qui participe de son plein gr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vie de la cit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 Il partage avec ses concitoyens le pouvoir de faire la loi...le pouvoir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lire et le cas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ch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ant, d'être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lu. Si tu fais la loi, il est normal que tu lui ob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isses. Cela s'appelle le civisme... Et si tout le monde s'arrangeait pour ne pas payer d'impôts, il n'y aurait plus de gendarmes, ni de lyc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es, ni d'hôpitaux, ni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boueurs, ni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clairage public, parce qu'il faut de l'argent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l'Etat ou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ville pour entretenir tous ces services...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gis DEBRAY, La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publique expliqu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ma fille, Le Seuil 1998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Constitution de 1958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Art.3 : La souverainet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nationale appartient au peuple qui l'exerce par ses repr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sentants et par la voie du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rendum [...]. Sont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lecteurs, tous les nationaux fran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ais, majeurs, des deux sexes [...].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76256" y="116632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TBI</a:t>
            </a:r>
            <a:endParaRPr lang="fr-FR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538808"/>
            <a:ext cx="91440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Être citoyen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"Le citoyen, c'est celui qui participe de son plein gr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vie de la cit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 Il partage avec ses concitoyens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le pouvoir de faire la loi...le pouvoir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lire et le cas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ch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ant, d'être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lu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 Si tu fais la loi, il est normal que tu lui ob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isses. Cela s'appelle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le civisme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... Et si tout le monde s'arrangeait pour ne pas payer d'impôts, il n'y aurait plus de gendarmes, ni de lyc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es, ni d'hôpitaux, ni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boueurs, ni d'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clairage public, parce qu'il faut de l'argent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l'Etat ou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ville pour entretenir tous ces services...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gis DEBRAY, La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publique expliqu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ma fille, Le Seuil 1998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Constitution de 1958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Art.3 :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La souverainet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nationale appartient au peuple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 l'exerce par ses repr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sentants et par la voie du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f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rendum [...]. Sont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lecteurs, tous les nationaux fran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ç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ais, majeurs, des deux sexes [...].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608" y="18864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correction</a:t>
            </a:r>
            <a:endParaRPr lang="fr-FR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11560" y="692696"/>
            <a:ext cx="7772400" cy="1147762"/>
          </a:xfrm>
          <a:prstGeom prst="rect">
            <a:avLst/>
          </a:prstGeom>
          <a:noFill/>
          <a:ln w="50760" cap="sq">
            <a:solidFill>
              <a:srgbClr val="FF0000"/>
            </a:solidFill>
            <a:miter lim="800000"/>
            <a:headEnd/>
            <a:tailEnd/>
          </a:ln>
        </p:spPr>
        <p:txBody>
          <a:bodyPr anchor="b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3200" dirty="0" smtClean="0">
                <a:solidFill>
                  <a:srgbClr val="002060"/>
                </a:solidFill>
                <a:latin typeface="Comic Sans MS" pitchFamily="66" charset="0"/>
              </a:rPr>
              <a:t>Chap. 1:</a:t>
            </a:r>
            <a:r>
              <a:rPr lang="fr-FR" sz="3200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 Etre citoyen en France et dans l</a:t>
            </a:r>
            <a:r>
              <a:rPr lang="fr-FR" sz="3200" b="1" dirty="0" smtClean="0">
                <a:solidFill>
                  <a:srgbClr val="002060"/>
                </a:solidFill>
                <a:ea typeface="Calibri" pitchFamily="34" charset="0"/>
                <a:cs typeface="Times New Roman" pitchFamily="18" charset="0"/>
              </a:rPr>
              <a:t>’</a:t>
            </a:r>
            <a:r>
              <a:rPr lang="fr-FR" sz="3200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UE</a:t>
            </a:r>
            <a:endParaRPr lang="fr-FR" sz="3200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88640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omic Sans MS" pitchFamily="66" charset="0"/>
              </a:rPr>
              <a:t>Cours …..</a:t>
            </a:r>
            <a:endParaRPr lang="fr-FR" dirty="0">
              <a:latin typeface="Comic Sans MS" pitchFamily="66" charset="0"/>
            </a:endParaRPr>
          </a:p>
        </p:txBody>
      </p:sp>
      <p:pic>
        <p:nvPicPr>
          <p:cNvPr id="36866" name="Picture 2" descr="http://imblog.aufeminin.com/blog/D20091015/250884_65314888_carte-id-modifie-arthur_H231101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9" y="2636912"/>
            <a:ext cx="3937938" cy="2520280"/>
          </a:xfrm>
          <a:prstGeom prst="rect">
            <a:avLst/>
          </a:prstGeom>
          <a:noFill/>
        </p:spPr>
      </p:pic>
      <p:pic>
        <p:nvPicPr>
          <p:cNvPr id="36868" name="Picture 4" descr="http://voyage-et-valise.fr/wp-content/uploads/2013/04/passepo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5" y="2420888"/>
            <a:ext cx="3600401" cy="432048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836712"/>
            <a:ext cx="9144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D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universelle des Droits de l'Homme adopt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le 10 d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cembre 1948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Art.23 : Toute personne a droit au travail, au libre choix de son travail,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des conditions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quitables et satisfaisantes de travail et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protection contre le chômage. Tous ont droit, sans aucune discrimination,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 salaire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gal pour un travail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gal.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Quiconque travaille a droit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une r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mun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ration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quitable et satisfaisante lui assurant ainsi qu'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sa famille une existence conforme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la dignit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humaine et compl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e, s'il y a lieu, par tous autres moyens de protection sociale. Toute personne a droit de fonder, avec d'autres, des syndicats et de s'affilier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à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 des syndicats pour la d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fense de ses int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rêts.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20272" y="18864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TBI</a:t>
            </a:r>
            <a:endParaRPr lang="fr-FR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620688"/>
            <a:ext cx="9144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Extraits de la D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claration universelle des Droits de l'Homme adopt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e le 10 d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Calibri" pitchFamily="34" charset="0"/>
                <a:cs typeface="Times New Roman" pitchFamily="18" charset="0"/>
              </a:rPr>
              <a:t>cembre 1948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Art.23 : Toute personne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 droit au travail, au libre choix de son travail, à des conditions équitables et satisfaisantes de travail et à la protection contre le chômage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 Tous ont droit, sans aucune discrimination, à un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salaire égal pour un travail égal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Quiconque travaille a droit à une rémunération équitable et satisfaisante lui assurant ainsi qu'à sa famille une existence conforme à la dignité humaine et complétée, s'il y a lieu, par tous autres moyens de protection sociale. Toute personne a droit de fonder, avec d'autres, des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syndicats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et de s'affilier à des syndicats pour la défense de ses intérêts.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droits et devoirs du citoyen françai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6503988" cy="6113462"/>
          </a:xfrm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6521450" y="749300"/>
            <a:ext cx="26225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>
                <a:latin typeface="Calibri" pitchFamily="34" charset="0"/>
              </a:rPr>
              <a:t>1°) Quels sont les droits et les devoirs du citoyen français exposés dans ces documents ?</a:t>
            </a:r>
          </a:p>
        </p:txBody>
      </p:sp>
      <p:sp>
        <p:nvSpPr>
          <p:cNvPr id="7" name="ZoneTexte 6"/>
          <p:cNvSpPr txBox="1">
            <a:spLocks noChangeArrowheads="1"/>
          </p:cNvSpPr>
          <p:nvPr/>
        </p:nvSpPr>
        <p:spPr bwMode="auto">
          <a:xfrm>
            <a:off x="6521450" y="1916832"/>
            <a:ext cx="26225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latin typeface="Calibri" pitchFamily="34" charset="0"/>
              </a:rPr>
              <a:t>2°) De quels types de droits s’agit-il ?</a:t>
            </a:r>
          </a:p>
        </p:txBody>
      </p:sp>
      <p:sp>
        <p:nvSpPr>
          <p:cNvPr id="8" name="Ellipse 7"/>
          <p:cNvSpPr/>
          <p:nvPr/>
        </p:nvSpPr>
        <p:spPr>
          <a:xfrm>
            <a:off x="0" y="1484784"/>
            <a:ext cx="903288" cy="39528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179512" y="5445224"/>
            <a:ext cx="2325688" cy="3968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2267744" y="3068960"/>
            <a:ext cx="3098800" cy="3968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0" y="3356992"/>
            <a:ext cx="1228725" cy="3968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6516216" y="0"/>
            <a:ext cx="2359025" cy="6461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Calibri" pitchFamily="34" charset="0"/>
              </a:rPr>
              <a:t>Des droits civils et politiques.</a:t>
            </a:r>
          </a:p>
        </p:txBody>
      </p:sp>
      <p:pic>
        <p:nvPicPr>
          <p:cNvPr id="16388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2780928"/>
            <a:ext cx="2699792" cy="3918347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139952" y="6309320"/>
            <a:ext cx="1991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  <a:latin typeface="Comic Sans MS" pitchFamily="66" charset="0"/>
              </a:rPr>
              <a:t>défendre son pays 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923928" y="6237312"/>
            <a:ext cx="2325688" cy="39687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251520" y="404663"/>
          <a:ext cx="8568951" cy="6467084"/>
        </p:xfrm>
        <a:graphic>
          <a:graphicData uri="http://schemas.openxmlformats.org/drawingml/2006/table">
            <a:tbl>
              <a:tblPr/>
              <a:tblGrid>
                <a:gridCol w="2184181"/>
                <a:gridCol w="3288427"/>
                <a:gridCol w="3096343"/>
              </a:tblGrid>
              <a:tr h="120528">
                <a:tc>
                  <a:txBody>
                    <a:bodyPr/>
                    <a:lstStyle/>
                    <a:p>
                      <a:endParaRPr lang="fr-FR" sz="16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Droits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Devoirs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39594">
                <a:tc>
                  <a:txBody>
                    <a:bodyPr/>
                    <a:lstStyle/>
                    <a:p>
                      <a:pPr algn="l"/>
                      <a:r>
                        <a:rPr lang="fr-FR" sz="1600" dirty="0">
                          <a:latin typeface="Comic Sans MS" pitchFamily="66" charset="0"/>
                        </a:rPr>
                        <a:t>Politiques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60358"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Sociaux et Économiques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1318">
                <a:tc>
                  <a:txBody>
                    <a:bodyPr/>
                    <a:lstStyle/>
                    <a:p>
                      <a:pPr algn="l"/>
                      <a:r>
                        <a:rPr lang="fr-FR" sz="1600" dirty="0" smtClean="0">
                          <a:latin typeface="Comic Sans MS" pitchFamily="66" charset="0"/>
                        </a:rPr>
                        <a:t>Civils</a:t>
                      </a: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 smtClean="0">
                        <a:latin typeface="Comic Sans MS" pitchFamily="66" charset="0"/>
                      </a:endParaRPr>
                    </a:p>
                    <a:p>
                      <a:pPr algn="l"/>
                      <a:endParaRPr lang="fr-FR" sz="16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8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115616" y="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TBI</a:t>
            </a:r>
            <a:endParaRPr lang="fr-FR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179512" y="836712"/>
          <a:ext cx="8568951" cy="5103675"/>
        </p:xfrm>
        <a:graphic>
          <a:graphicData uri="http://schemas.openxmlformats.org/drawingml/2006/table">
            <a:tbl>
              <a:tblPr/>
              <a:tblGrid>
                <a:gridCol w="2184181"/>
                <a:gridCol w="3528453"/>
                <a:gridCol w="2856317"/>
              </a:tblGrid>
              <a:tr h="185646">
                <a:tc>
                  <a:txBody>
                    <a:bodyPr/>
                    <a:lstStyle/>
                    <a:p>
                      <a:endParaRPr lang="fr-FR" sz="1600" dirty="0">
                        <a:latin typeface="Comic Sans MS" pitchFamily="66" charset="0"/>
                      </a:endParaRP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Droits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Devoirs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338">
                <a:tc>
                  <a:txBody>
                    <a:bodyPr/>
                    <a:lstStyle/>
                    <a:p>
                      <a:pPr algn="l"/>
                      <a:r>
                        <a:rPr lang="fr-FR" sz="1600" dirty="0">
                          <a:latin typeface="Comic Sans MS" pitchFamily="66" charset="0"/>
                        </a:rPr>
                        <a:t>Politiques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Comic Sans MS" pitchFamily="66" charset="0"/>
                        </a:rPr>
                        <a:t>Droit de vote pour les hommes et les femmes de plus de 18 ans.</a:t>
                      </a:r>
                    </a:p>
                    <a:p>
                      <a:pPr algn="l"/>
                      <a:r>
                        <a:rPr lang="fr-FR" sz="1800">
                          <a:latin typeface="Comic Sans MS" pitchFamily="66" charset="0"/>
                        </a:rPr>
                        <a:t>Droit d’éligibilité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 smtClean="0">
                          <a:latin typeface="Comic Sans MS" pitchFamily="66" charset="0"/>
                        </a:rPr>
                        <a:t>un </a:t>
                      </a:r>
                      <a:r>
                        <a:rPr lang="fr-FR" sz="1800" dirty="0">
                          <a:latin typeface="Comic Sans MS" pitchFamily="66" charset="0"/>
                        </a:rPr>
                        <a:t>devoir de civisme. Assurer son rôle d’électeur.</a:t>
                      </a:r>
                    </a:p>
                    <a:p>
                      <a:pPr algn="l"/>
                      <a:r>
                        <a:rPr lang="fr-FR" sz="1800" dirty="0">
                          <a:latin typeface="Comic Sans MS" pitchFamily="66" charset="0"/>
                        </a:rPr>
                        <a:t>Devoir de défendre son </a:t>
                      </a:r>
                      <a:r>
                        <a:rPr lang="fr-FR" sz="1800" dirty="0" smtClean="0">
                          <a:latin typeface="Comic Sans MS" pitchFamily="66" charset="0"/>
                        </a:rPr>
                        <a:t>pays</a:t>
                      </a:r>
                      <a:endParaRPr lang="fr-FR" sz="1800" dirty="0">
                        <a:latin typeface="Comic Sans MS" pitchFamily="66" charset="0"/>
                      </a:endParaRPr>
                    </a:p>
                    <a:p>
                      <a:pPr algn="l"/>
                      <a:r>
                        <a:rPr lang="fr-FR" sz="1800" dirty="0">
                          <a:latin typeface="Comic Sans MS" pitchFamily="66" charset="0"/>
                        </a:rPr>
                        <a:t>Être juré pour un procès en cour d’assises.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531"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Sociaux et Économiques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Comic Sans MS" pitchFamily="66" charset="0"/>
                        </a:rPr>
                        <a:t>Droit au travail et ce qui lui est </a:t>
                      </a:r>
                      <a:r>
                        <a:rPr lang="fr-FR" sz="1800" dirty="0" smtClean="0">
                          <a:latin typeface="Comic Sans MS" pitchFamily="66" charset="0"/>
                        </a:rPr>
                        <a:t>lié </a:t>
                      </a:r>
                      <a:r>
                        <a:rPr lang="fr-FR" sz="1800" dirty="0" smtClean="0">
                          <a:solidFill>
                            <a:srgbClr val="00B0F0"/>
                          </a:solidFill>
                          <a:latin typeface="Comic Sans MS" pitchFamily="66" charset="0"/>
                        </a:rPr>
                        <a:t>(prestations sociales : assurance chômage, congé maternité, RSA, retraite…)</a:t>
                      </a:r>
                      <a:endParaRPr lang="fr-FR" sz="1800" dirty="0">
                        <a:solidFill>
                          <a:srgbClr val="00B0F0"/>
                        </a:solidFill>
                        <a:latin typeface="Comic Sans MS" pitchFamily="66" charset="0"/>
                      </a:endParaRPr>
                    </a:p>
                    <a:p>
                      <a:pPr algn="l"/>
                      <a:r>
                        <a:rPr lang="fr-FR" sz="1800" dirty="0">
                          <a:latin typeface="Comic Sans MS" pitchFamily="66" charset="0"/>
                        </a:rPr>
                        <a:t>droit à la protection </a:t>
                      </a:r>
                      <a:r>
                        <a:rPr lang="fr-FR" sz="1800" dirty="0" smtClean="0">
                          <a:latin typeface="Comic Sans MS" pitchFamily="66" charset="0"/>
                        </a:rPr>
                        <a:t>sociale</a:t>
                      </a:r>
                      <a:r>
                        <a:rPr lang="fr-FR" sz="1800" dirty="0">
                          <a:latin typeface="Comic Sans MS" pitchFamily="66" charset="0"/>
                        </a:rPr>
                        <a:t>, droit à la Sécurité sociale.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Comic Sans MS" pitchFamily="66" charset="0"/>
                        </a:rPr>
                        <a:t>Payer des impôts pour financer les services publics (écoles, hôpitaux…).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66492">
                <a:tc>
                  <a:txBody>
                    <a:bodyPr/>
                    <a:lstStyle/>
                    <a:p>
                      <a:pPr algn="l"/>
                      <a:r>
                        <a:rPr lang="fr-FR" sz="1600">
                          <a:latin typeface="Comic Sans MS" pitchFamily="66" charset="0"/>
                        </a:rPr>
                        <a:t>Civils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>
                          <a:latin typeface="Comic Sans MS" pitchFamily="66" charset="0"/>
                        </a:rPr>
                        <a:t>Liberté d’expression, d’opinion, de réunion et d’association</a:t>
                      </a:r>
                    </a:p>
                    <a:p>
                      <a:pPr algn="l"/>
                      <a:r>
                        <a:rPr lang="fr-FR" sz="1800">
                          <a:latin typeface="Comic Sans MS" pitchFamily="66" charset="0"/>
                        </a:rPr>
                        <a:t>Faire grève, manifester…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800" dirty="0">
                          <a:latin typeface="Comic Sans MS" pitchFamily="66" charset="0"/>
                        </a:rPr>
                        <a:t>Devoir de l’exercer dans la limite fixée par la loi</a:t>
                      </a:r>
                    </a:p>
                  </a:txBody>
                  <a:tcPr marL="18143" marR="18143" marT="18143" marB="181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99592" y="260648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rPr>
              <a:t>Correction</a:t>
            </a:r>
            <a:endParaRPr lang="fr-FR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2987824" y="2924944"/>
            <a:ext cx="2952328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/>
              <a:t>"Être citoyen" 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23528" y="4725144"/>
            <a:ext cx="3077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 signifie « être citoyen »? 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Quels droits ?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4208" y="4941168"/>
            <a:ext cx="1637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Quels devoirs?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6136" y="1196752"/>
            <a:ext cx="2786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 engagement citoyen ?</a:t>
            </a:r>
            <a:endParaRPr lang="fr-FR" dirty="0"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2843808" y="2924944"/>
            <a:ext cx="2952328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 smtClean="0"/>
              <a:t>"Être citoyen" 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23528" y="4725144"/>
            <a:ext cx="3077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 signifie « être citoyen »? 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Quels droits ?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4208" y="4941168"/>
            <a:ext cx="1637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Quels devoirs? </a:t>
            </a:r>
            <a:endParaRPr lang="fr-FR" dirty="0">
              <a:latin typeface="Bradley Hand ITC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6136" y="1196752"/>
            <a:ext cx="28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Bradley Hand ITC" pitchFamily="66" charset="0"/>
              </a:rPr>
              <a:t>Quel engagement citoyen 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1628800"/>
            <a:ext cx="598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vote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23528" y="2492896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liberté d'expression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907704" y="1772816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Droit d’association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508104" y="4437112"/>
            <a:ext cx="167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respecter la loi, 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7236296" y="4221088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payer des impôts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6084168" y="5589240"/>
            <a:ext cx="2244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Défense de mon pays 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39552" y="476672"/>
            <a:ext cx="1967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droit à l'instruction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83768" y="1124744"/>
            <a:ext cx="165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Droit  à la santé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5508104" y="4941168"/>
            <a:ext cx="598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vote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5004048" y="1772816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  <a:latin typeface="Calibri" pitchFamily="34" charset="0"/>
              </a:rPr>
              <a:t>Respect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00192" y="620688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  <a:latin typeface="Calibri" pitchFamily="34" charset="0"/>
              </a:rPr>
              <a:t>civisme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24328" y="1700808"/>
            <a:ext cx="96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  <a:latin typeface="Calibri" pitchFamily="34" charset="0"/>
              </a:rPr>
              <a:t>Entraide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56176" y="2060848"/>
            <a:ext cx="102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B0F0"/>
                </a:solidFill>
                <a:latin typeface="Calibri" pitchFamily="34" charset="0"/>
              </a:rPr>
              <a:t>ecologie</a:t>
            </a:r>
            <a:r>
              <a:rPr lang="fr-FR" dirty="0" smtClean="0">
                <a:solidFill>
                  <a:srgbClr val="00B0F0"/>
                </a:solidFill>
                <a:latin typeface="Calibri" pitchFamily="34" charset="0"/>
              </a:rPr>
              <a:t> </a:t>
            </a:r>
            <a:endParaRPr lang="fr-FR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3528" y="515719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avoir des droits</a:t>
            </a:r>
            <a:endParaRPr lang="fr-FR" dirty="0"/>
          </a:p>
        </p:txBody>
      </p:sp>
      <p:sp>
        <p:nvSpPr>
          <p:cNvPr id="26" name="Rectangle 25"/>
          <p:cNvSpPr/>
          <p:nvPr/>
        </p:nvSpPr>
        <p:spPr>
          <a:xfrm>
            <a:off x="0" y="4077072"/>
            <a:ext cx="1845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avoirs des devoirs</a:t>
            </a:r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2699792" y="5373216"/>
            <a:ext cx="2156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alibri" pitchFamily="34" charset="0"/>
              </a:rPr>
              <a:t>respecter les valeurs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0" y="908720"/>
            <a:ext cx="7092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1)Être ou devenir Français signifie d’abord adopter les valeurs du pays</a:t>
            </a:r>
            <a:r>
              <a:rPr lang="fr-FR" sz="2400" dirty="0" smtClean="0">
                <a:latin typeface="Comic Sans MS" pitchFamily="66" charset="0"/>
                <a:ea typeface="Calibri" pitchFamily="34" charset="0"/>
                <a:cs typeface="Times New Roman" pitchFamily="18" charset="0"/>
              </a:rPr>
              <a:t> comme la liberté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  <p:pic>
        <p:nvPicPr>
          <p:cNvPr id="52228" name="Picture 4" descr="http://bareil.fr/IMG/jpg/POILU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772816"/>
            <a:ext cx="3266192" cy="252028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4199519"/>
            <a:ext cx="2808312" cy="2658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  <p:pic>
        <p:nvPicPr>
          <p:cNvPr id="8" name="Picture 8" descr="http://s3.e-monsite.com/2011/01/18/06/resize_550_550/devise-sur-timbre-pos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764704"/>
            <a:ext cx="1800200" cy="2525352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645024"/>
            <a:ext cx="2376264" cy="15831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1988840"/>
            <a:ext cx="4139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Comic Sans MS" pitchFamily="66" charset="0"/>
                <a:ea typeface="Calibri" pitchFamily="34" charset="0"/>
                <a:cs typeface="Times New Roman" pitchFamily="18" charset="0"/>
              </a:rPr>
              <a:t>C’est aussi s’engager à défendre son pays ou à faire preuve de solidarité.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661248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Comic Sans MS" pitchFamily="66" charset="0"/>
                <a:ea typeface="Calibri" pitchFamily="34" charset="0"/>
                <a:cs typeface="Times New Roman" pitchFamily="18" charset="0"/>
              </a:rPr>
              <a:t>Enfin, être Français, c’est avoir des droits et des devoirs.</a:t>
            </a:r>
            <a:endParaRPr lang="fr-FR" sz="2400" dirty="0" smtClean="0"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9592" y="0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 smtClean="0">
                <a:solidFill>
                  <a:srgbClr val="FF0000"/>
                </a:solidFill>
                <a:latin typeface="Comic Sans MS" pitchFamily="66" charset="0"/>
              </a:rPr>
              <a:t>III –Dans quelles valeurs et symboles se reconnaissent les citoyens français et européens 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600200"/>
            <a:ext cx="3833813" cy="2298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724400"/>
            <a:ext cx="2170113" cy="1450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52736"/>
            <a:ext cx="1691680" cy="21788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3429000" y="1447800"/>
            <a:ext cx="2057400" cy="1676400"/>
          </a:xfrm>
          <a:prstGeom prst="ellipse">
            <a:avLst/>
          </a:prstGeom>
          <a:noFill/>
          <a:ln w="76320" cap="sq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H="1" flipV="1">
            <a:off x="1519238" y="1900238"/>
            <a:ext cx="1914525" cy="238125"/>
          </a:xfrm>
          <a:prstGeom prst="line">
            <a:avLst/>
          </a:prstGeom>
          <a:noFill/>
          <a:ln w="57240" cap="sq">
            <a:solidFill>
              <a:srgbClr val="006600"/>
            </a:solidFill>
            <a:prstDash val="dash"/>
            <a:miter lim="800000"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514600" y="1600200"/>
            <a:ext cx="3810000" cy="1295400"/>
          </a:xfrm>
          <a:prstGeom prst="rect">
            <a:avLst/>
          </a:prstGeom>
          <a:noFill/>
          <a:ln w="76320" cap="sq">
            <a:solidFill>
              <a:srgbClr val="0066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 flipV="1">
            <a:off x="6477000" y="2060847"/>
            <a:ext cx="471264" cy="229915"/>
          </a:xfrm>
          <a:prstGeom prst="line">
            <a:avLst/>
          </a:prstGeom>
          <a:noFill/>
          <a:ln w="57240" cap="sq">
            <a:solidFill>
              <a:srgbClr val="006600"/>
            </a:solidFill>
            <a:prstDash val="dash"/>
            <a:miter lim="800000"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6154" name="AutoShape 10"/>
          <p:cNvSpPr>
            <a:spLocks noChangeArrowheads="1"/>
          </p:cNvSpPr>
          <p:nvPr/>
        </p:nvSpPr>
        <p:spPr bwMode="auto">
          <a:xfrm>
            <a:off x="2438400" y="3048000"/>
            <a:ext cx="3962400" cy="838200"/>
          </a:xfrm>
          <a:prstGeom prst="wedgeRectCallout">
            <a:avLst>
              <a:gd name="adj1" fmla="val -45875"/>
              <a:gd name="adj2" fmla="val 136551"/>
            </a:avLst>
          </a:prstGeom>
          <a:noFill/>
          <a:ln w="57240" cap="sq">
            <a:solidFill>
              <a:srgbClr val="0066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6858000" y="2708920"/>
            <a:ext cx="2286000" cy="538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 dirty="0">
                <a:solidFill>
                  <a:srgbClr val="000000"/>
                </a:solidFill>
                <a:latin typeface="Verdana" pitchFamily="34" charset="0"/>
              </a:rPr>
              <a:t>Le drapeau tricolore :</a:t>
            </a:r>
          </a:p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 dirty="0">
                <a:solidFill>
                  <a:srgbClr val="000000"/>
                </a:solidFill>
                <a:latin typeface="Verdana" pitchFamily="34" charset="0"/>
              </a:rPr>
              <a:t> emblème national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0" y="3352800"/>
            <a:ext cx="1905000" cy="86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>
                <a:solidFill>
                  <a:srgbClr val="000000"/>
                </a:solidFill>
                <a:latin typeface="Verdana" pitchFamily="34" charset="0"/>
              </a:rPr>
              <a:t>Marianne :</a:t>
            </a:r>
          </a:p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>
                <a:solidFill>
                  <a:srgbClr val="000000"/>
                </a:solidFill>
                <a:latin typeface="Verdana" pitchFamily="34" charset="0"/>
              </a:rPr>
              <a:t>Effigie de la</a:t>
            </a:r>
          </a:p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>
                <a:solidFill>
                  <a:srgbClr val="000000"/>
                </a:solidFill>
                <a:latin typeface="Verdana" pitchFamily="34" charset="0"/>
              </a:rPr>
              <a:t> République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2895600" cy="538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>
                <a:solidFill>
                  <a:srgbClr val="000000"/>
                </a:solidFill>
                <a:latin typeface="Verdana" pitchFamily="34" charset="0"/>
              </a:rPr>
              <a:t>Une devise gravée sur le </a:t>
            </a:r>
          </a:p>
          <a:p>
            <a:pPr algn="ctr">
              <a:spcBef>
                <a:spcPts val="875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400" b="1">
                <a:solidFill>
                  <a:srgbClr val="000000"/>
                </a:solidFill>
                <a:latin typeface="Verdana" pitchFamily="34" charset="0"/>
              </a:rPr>
              <a:t>fronton des mairies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1295400" y="5334000"/>
            <a:ext cx="1752600" cy="304800"/>
          </a:xfrm>
          <a:prstGeom prst="ellips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8336" y="1124744"/>
            <a:ext cx="2145664" cy="142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3717032"/>
            <a:ext cx="20097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292080" y="3946946"/>
            <a:ext cx="1440160" cy="706189"/>
          </a:xfrm>
          <a:prstGeom prst="line">
            <a:avLst/>
          </a:prstGeom>
          <a:noFill/>
          <a:ln w="57240" cap="sq">
            <a:solidFill>
              <a:srgbClr val="006600"/>
            </a:solidFill>
            <a:prstDash val="dash"/>
            <a:miter lim="800000"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971600" y="0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 smtClean="0">
                <a:latin typeface="Comic Sans MS" pitchFamily="66" charset="0"/>
              </a:rPr>
              <a:t>2) Des symboles dans lesquels se reconnaissent les citoyens français et européens 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/3*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4/3*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 additive="repl">
                                        <p:cTn id="1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 additive="repl">
                                        <p:cTn id="1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 additive="repl">
                                        <p:cTn id="3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 additive="repl">
                                        <p:cTn id="38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 additive="repl">
                                        <p:cTn id="5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9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 additive="repl"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1" grpId="0" animBg="1"/>
      <p:bldP spid="6152" grpId="0" animBg="1"/>
      <p:bldP spid="6153" grpId="0" animBg="1"/>
      <p:bldP spid="6154" grpId="0" animBg="1"/>
      <p:bldP spid="6158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9712" y="22048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0186" dir="1096358" algn="ctr" rotWithShape="0">
                    <a:srgbClr val="C0C0C0"/>
                  </a:outerShdw>
                </a:effectLst>
                <a:latin typeface="Book Antiqua"/>
              </a:rPr>
              <a:t>D’autres symboles de la république……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241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http://www.defense.gouv.fr/var/dicod/storage/images/base-de-medias/espace-collaboratif/redaction-dicod/defile-du-14-juillet-2014/3752455-1-fre-FR/defile-du-14-juillet-2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3641" y="0"/>
            <a:ext cx="3240359" cy="216024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15816" y="332656"/>
            <a:ext cx="2842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kern="10" dirty="0" smtClean="0">
                <a:ln w="9525">
                  <a:noFill/>
                  <a:round/>
                  <a:headEnd/>
                  <a:tailEnd/>
                </a:ln>
                <a:effectLst>
                  <a:outerShdw dist="40186" dir="1096358" algn="ctr" rotWithShape="0">
                    <a:srgbClr val="C0C0C0"/>
                  </a:outerShdw>
                </a:effectLst>
                <a:latin typeface="Comic Sans MS" pitchFamily="66" charset="0"/>
              </a:rPr>
              <a:t>le 14 juillet , fête nationale </a:t>
            </a:r>
            <a:endParaRPr lang="fr-FR" sz="1600" dirty="0">
              <a:latin typeface="Comic Sans MS" pitchFamily="66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92896"/>
            <a:ext cx="2483768" cy="272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43808" y="2636912"/>
            <a:ext cx="309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95"/>
              </a:spcAft>
            </a:pPr>
            <a:r>
              <a:rPr lang="fr-FR" dirty="0" smtClean="0">
                <a:solidFill>
                  <a:srgbClr val="000000"/>
                </a:solidFill>
                <a:latin typeface="Comic Sans MS"/>
                <a:ea typeface="Times New Roman"/>
              </a:rPr>
              <a:t>le Panthéon, lieu de                                 mémoire de la République,                            c’est le tombeau des                                  Grands Hommes                                    (ex : Pasteur, Moulin)</a:t>
            </a:r>
            <a:endParaRPr lang="fr-FR" dirty="0">
              <a:ea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5936" y="4293096"/>
            <a:ext cx="2430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95"/>
              </a:spcAft>
            </a:pPr>
            <a:r>
              <a:rPr lang="fr-FR" dirty="0" smtClean="0">
                <a:solidFill>
                  <a:srgbClr val="000000"/>
                </a:solidFill>
                <a:latin typeface="Comic Sans MS"/>
                <a:ea typeface="Times New Roman"/>
              </a:rPr>
              <a:t>le coq gaulois symbolise la fierté du peuple français. </a:t>
            </a:r>
            <a:endParaRPr lang="fr-FR" dirty="0">
              <a:ea typeface="Times New Roman"/>
            </a:endParaRPr>
          </a:p>
        </p:txBody>
      </p:sp>
      <p:pic>
        <p:nvPicPr>
          <p:cNvPr id="2056" name="Picture 8" descr="http://catalogue.drouot.com/images/perso/phare/LOT/195/12105/3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9704" y="2492896"/>
            <a:ext cx="2664296" cy="3856407"/>
          </a:xfrm>
          <a:prstGeom prst="rect">
            <a:avLst/>
          </a:prstGeom>
          <a:noFill/>
        </p:spPr>
      </p:pic>
      <p:pic>
        <p:nvPicPr>
          <p:cNvPr id="10" name="Picture 2" descr="https://upload.wikimedia.org/wikipedia/commons/b/b8/Sceau_de_la_R%C3%A9publiqu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211546"/>
            <a:ext cx="3131840" cy="1646453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31840" y="5445224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omic Sans MS" pitchFamily="66" charset="0"/>
              </a:rPr>
              <a:t>le sceau est réservé à des occasions solennelles comme la signature de la Constitution</a:t>
            </a:r>
            <a:endParaRPr lang="fr-FR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upload.wikimedia.org/wikipedia/commons/thumb/5/53/Map_Gaul_divisions_481-fr.svg/755px-Map_Gaul_divisions_481-fr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588224" cy="684900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660232" y="1700808"/>
            <a:ext cx="1991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Français depuis </a:t>
            </a:r>
          </a:p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toujours ?  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2339752" y="332656"/>
            <a:ext cx="2808312" cy="1800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0" y="6309320"/>
            <a:ext cx="2088232" cy="2160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55776" y="18864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336699"/>
                </a:solidFill>
                <a:effectLst>
                  <a:outerShdw dist="40186" dir="1096358" algn="ctr" rotWithShape="0">
                    <a:srgbClr val="C0C0C0"/>
                  </a:outerShdw>
                </a:effectLst>
                <a:latin typeface="Book Antiqua"/>
              </a:rPr>
              <a:t>symboles de l’Union Européenne 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980727"/>
            <a:ext cx="8873349" cy="527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ficher l'image d'origi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233106"/>
            <a:ext cx="2600573" cy="1624894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5013176"/>
            <a:ext cx="2376264" cy="171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6632"/>
            <a:ext cx="84249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ficher l'image d'origi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233106"/>
            <a:ext cx="2600573" cy="1624894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5013176"/>
            <a:ext cx="2376264" cy="171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88640"/>
            <a:ext cx="784887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5"/>
          <p:cNvCxnSpPr/>
          <p:nvPr/>
        </p:nvCxnSpPr>
        <p:spPr>
          <a:xfrm>
            <a:off x="5940152" y="836712"/>
            <a:ext cx="0" cy="3456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771800" y="836712"/>
            <a:ext cx="0" cy="3456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555776" y="1412776"/>
            <a:ext cx="3600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483768" y="2132856"/>
            <a:ext cx="504056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796136" y="2348880"/>
            <a:ext cx="432048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355976" y="1340768"/>
            <a:ext cx="504056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4355976" y="2348880"/>
            <a:ext cx="504056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4355976" y="3429000"/>
            <a:ext cx="504056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724128" y="1340768"/>
            <a:ext cx="3600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5796136" y="3356992"/>
            <a:ext cx="288032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555776" y="4293096"/>
            <a:ext cx="864096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5724128" y="4293096"/>
            <a:ext cx="792088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2411760" y="2852936"/>
            <a:ext cx="3600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2411760" y="3645024"/>
            <a:ext cx="36004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2771800" y="3356992"/>
            <a:ext cx="216024" cy="83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992888" cy="679450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2600" u="sng" dirty="0" smtClean="0">
                <a:solidFill>
                  <a:srgbClr val="FF0000"/>
                </a:solidFill>
                <a:latin typeface="Comic Sans MS" pitchFamily="66" charset="0"/>
              </a:rPr>
              <a:t>IV .Quels sont  les grands principes de la République Française ? </a:t>
            </a:r>
            <a:r>
              <a:rPr lang="fr-FR" sz="1800" dirty="0" smtClean="0">
                <a:solidFill>
                  <a:srgbClr val="FF0000"/>
                </a:solidFill>
              </a:rPr>
              <a:t/>
            </a:r>
            <a:br>
              <a:rPr lang="fr-FR" sz="1800" dirty="0" smtClean="0">
                <a:solidFill>
                  <a:srgbClr val="FF0000"/>
                </a:solidFill>
              </a:rPr>
            </a:br>
            <a:endParaRPr lang="fr-FR" sz="1800" dirty="0" smtClean="0">
              <a:solidFill>
                <a:srgbClr val="FF0000"/>
              </a:solidFill>
            </a:endParaRP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250825" y="1335365"/>
            <a:ext cx="8549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fr-FR" sz="1800" u="sng" dirty="0" smtClean="0">
                <a:solidFill>
                  <a:srgbClr val="002060"/>
                </a:solidFill>
                <a:latin typeface="Comic Sans MS" pitchFamily="66" charset="0"/>
                <a:cs typeface="Times New Roman" pitchFamily="18" charset="0"/>
              </a:rPr>
              <a:t>Ces principes sont </a:t>
            </a:r>
            <a:r>
              <a:rPr lang="fr-FR" sz="1800" u="sng" dirty="0">
                <a:solidFill>
                  <a:srgbClr val="002060"/>
                </a:solidFill>
                <a:latin typeface="Comic Sans MS" pitchFamily="66" charset="0"/>
              </a:rPr>
              <a:t>inscrits dans la constitution </a:t>
            </a:r>
            <a:r>
              <a:rPr lang="fr-FR" sz="1800" u="sng" dirty="0" smtClean="0">
                <a:solidFill>
                  <a:srgbClr val="002060"/>
                </a:solidFill>
                <a:latin typeface="Comic Sans MS" pitchFamily="66" charset="0"/>
              </a:rPr>
              <a:t>de la Vème République de 1958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0"/>
            <a:ext cx="981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omic Sans MS" pitchFamily="66" charset="0"/>
              </a:rPr>
              <a:t>cours….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988840"/>
            <a:ext cx="546325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4043555" cy="31255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251520" y="332656"/>
            <a:ext cx="82089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400" u="sng" dirty="0">
                <a:latin typeface="Comic Sans MS" pitchFamily="66" charset="0"/>
              </a:rPr>
              <a:t>-la République est indivisible </a:t>
            </a:r>
            <a:r>
              <a:rPr lang="fr-FR" sz="2400" dirty="0">
                <a:latin typeface="Comic Sans MS" pitchFamily="66" charset="0"/>
              </a:rPr>
              <a:t>car  tous les citoyens appartiennent à un même territoire et sont unis </a:t>
            </a:r>
            <a:r>
              <a:rPr lang="fr-FR" sz="2400" dirty="0" smtClean="0">
                <a:latin typeface="Comic Sans MS" pitchFamily="66" charset="0"/>
              </a:rPr>
              <a:t>par une seule langue .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0" y="0"/>
            <a:ext cx="981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Comic Sans MS" pitchFamily="66" charset="0"/>
              </a:rPr>
              <a:t>cours….</a:t>
            </a:r>
          </a:p>
        </p:txBody>
      </p:sp>
      <p:pic>
        <p:nvPicPr>
          <p:cNvPr id="5" name="Picture 4" descr="http://leprocesverbal.com/mag/wp-content/uploads/2011/04/allegorie_justice_code_civil_balanc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212976"/>
            <a:ext cx="2843808" cy="234274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131840" y="4581128"/>
            <a:ext cx="554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Comic Sans MS" pitchFamily="66" charset="0"/>
              </a:rPr>
              <a:t>La loi est la même pour tous sur tout le territoire .</a:t>
            </a:r>
            <a:endParaRPr lang="fr-FR" sz="2400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850" y="404812"/>
            <a:ext cx="8820150" cy="1295995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2700" u="sng" dirty="0" smtClean="0">
                <a:latin typeface="Comic Sans MS" pitchFamily="66" charset="0"/>
              </a:rPr>
              <a:t>- La République est démocratique </a:t>
            </a:r>
            <a:r>
              <a:rPr lang="fr-FR" sz="2700" dirty="0" smtClean="0">
                <a:latin typeface="Comic Sans MS" pitchFamily="66" charset="0"/>
              </a:rPr>
              <a:t>: c’est le peuple qui exerce le pouvoir par le suffrage universel , (« gouvernement du peuple par le peuple , pour le peuple )</a:t>
            </a:r>
            <a:r>
              <a:rPr lang="fr-FR" sz="1800" dirty="0" smtClean="0">
                <a:solidFill>
                  <a:srgbClr val="002060"/>
                </a:solidFill>
                <a:latin typeface="Comic Sans MS" pitchFamily="66" charset="0"/>
              </a:rPr>
              <a:t/>
            </a:r>
            <a:br>
              <a:rPr lang="fr-FR" sz="1800" dirty="0" smtClean="0">
                <a:solidFill>
                  <a:srgbClr val="002060"/>
                </a:solidFill>
                <a:latin typeface="Comic Sans MS" pitchFamily="66" charset="0"/>
              </a:rPr>
            </a:br>
            <a:r>
              <a:rPr lang="fr-FR" sz="1600" dirty="0" smtClean="0"/>
              <a:t/>
            </a:r>
            <a:br>
              <a:rPr lang="fr-FR" sz="1600" dirty="0" smtClean="0"/>
            </a:br>
            <a:endParaRPr lang="fr-FR" sz="1600" dirty="0" smtClean="0"/>
          </a:p>
        </p:txBody>
      </p:sp>
      <p:pic>
        <p:nvPicPr>
          <p:cNvPr id="26627" name="Picture 2" descr="http://1.static.quoi.info/wp-content/thumbnails/uploads/2012/04/urne-604-564x2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4283075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 descr="http://www.assemblee-nationale.fr/images/hemic-14-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856922"/>
            <a:ext cx="5220196" cy="282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95288" y="0"/>
            <a:ext cx="12366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DC2300"/>
                </a:solidFill>
              </a:rPr>
              <a:t>cours….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750" y="404812"/>
            <a:ext cx="8201025" cy="1728043"/>
          </a:xfrm>
        </p:spPr>
        <p:txBody>
          <a:bodyPr anchor="t">
            <a:normAutofit fontScale="90000"/>
          </a:bodyPr>
          <a:lstStyle/>
          <a:p>
            <a:pPr algn="l"/>
            <a:r>
              <a:rPr lang="fr-FR" sz="2400" u="sng" dirty="0" smtClean="0">
                <a:latin typeface="Comic Sans MS" pitchFamily="66" charset="0"/>
              </a:rPr>
              <a:t>- La République est sociale </a:t>
            </a:r>
            <a:r>
              <a:rPr lang="fr-FR" sz="2400" dirty="0" smtClean="0">
                <a:latin typeface="Comic Sans MS" pitchFamily="66" charset="0"/>
              </a:rPr>
              <a:t> car l'état garantit la protection de la santé ,le repos , les loisirs … C'est la </a:t>
            </a:r>
            <a:r>
              <a:rPr lang="fr-FR" sz="2400" u="sng" dirty="0" smtClean="0">
                <a:latin typeface="Comic Sans MS" pitchFamily="66" charset="0"/>
              </a:rPr>
              <a:t>solidarité nationale</a:t>
            </a:r>
            <a:r>
              <a:rPr lang="fr-FR" sz="2400" dirty="0" smtClean="0">
                <a:latin typeface="Comic Sans MS" pitchFamily="66" charset="0"/>
              </a:rPr>
              <a:t> ( sécurité sociale, CMU , RMI  </a:t>
            </a:r>
            <a:r>
              <a:rPr lang="fr-FR" sz="2700" dirty="0" smtClean="0">
                <a:latin typeface="Comic Sans MS" pitchFamily="66" charset="0"/>
              </a:rPr>
              <a:t>….) :on parle d’état providence  </a:t>
            </a:r>
            <a:r>
              <a:rPr lang="fr-FR" sz="1600" dirty="0" smtClean="0"/>
              <a:t/>
            </a:r>
            <a:br>
              <a:rPr lang="fr-FR" sz="1600" dirty="0" smtClean="0"/>
            </a:br>
            <a:endParaRPr lang="fr-FR" sz="1600" dirty="0" smtClean="0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068960"/>
            <a:ext cx="3557588" cy="2547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9025" y="2938463"/>
            <a:ext cx="3330575" cy="2547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971550" y="0"/>
            <a:ext cx="12366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DC2300"/>
                </a:solidFill>
              </a:rPr>
              <a:t>cours….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148064" y="5805264"/>
            <a:ext cx="321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Couverture maladie universelle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60648"/>
            <a:ext cx="9236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Savez vous où se trouve la charte de la laïcité dans le collège ? 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6349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764704"/>
            <a:ext cx="3853206" cy="587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260648"/>
            <a:ext cx="8068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Notez sur cette page  les mots ou phrases qui vous viennent sur la laïcité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332656"/>
            <a:ext cx="605165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Comic Sans MS" pitchFamily="66" charset="0"/>
                <a:cs typeface="Arial" pitchFamily="34" charset="0"/>
              </a:rPr>
              <a:t>Groupes de 2 à 3 élèves </a:t>
            </a:r>
          </a:p>
          <a:p>
            <a:r>
              <a:rPr lang="fr-FR" sz="2400" dirty="0" smtClean="0">
                <a:latin typeface="Comic Sans MS" pitchFamily="66" charset="0"/>
                <a:cs typeface="Arial" pitchFamily="34" charset="0"/>
              </a:rPr>
              <a:t>Chaque groupe a un élément de la charte </a:t>
            </a:r>
          </a:p>
          <a:p>
            <a:r>
              <a:rPr lang="fr-FR" sz="2400" dirty="0" smtClean="0">
                <a:latin typeface="Comic Sans MS" pitchFamily="66" charset="0"/>
                <a:cs typeface="Arial" pitchFamily="34" charset="0"/>
              </a:rPr>
              <a:t>Et un mini dossier </a:t>
            </a:r>
          </a:p>
          <a:p>
            <a:r>
              <a:rPr lang="fr-FR" sz="2400" dirty="0" smtClean="0">
                <a:latin typeface="Comic Sans MS" pitchFamily="66" charset="0"/>
                <a:cs typeface="Arial" pitchFamily="34" charset="0"/>
              </a:rPr>
              <a:t>20 mn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04864"/>
            <a:ext cx="2952328" cy="449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arte royaume capetiens france 118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0"/>
            <a:ext cx="6048672" cy="68773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660232" y="1628800"/>
            <a:ext cx="1991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Français depuis </a:t>
            </a:r>
          </a:p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toujours ?  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4283968" y="5949280"/>
            <a:ext cx="2520280" cy="908720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3203848" y="1484784"/>
            <a:ext cx="1224136" cy="105273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s://upload.wikimedia.org/wikipedia/commons/thumb/0/0d/Secular_States_Map.svg/940px-Secular_States_Map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0"/>
            <a:ext cx="8953500" cy="4543425"/>
          </a:xfrm>
          <a:prstGeom prst="rect">
            <a:avLst/>
          </a:prstGeom>
          <a:noFill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077072"/>
            <a:ext cx="23145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043608" y="5805264"/>
            <a:ext cx="691276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sz="2000" dirty="0" smtClean="0">
                <a:latin typeface="Comic Sans MS" pitchFamily="66" charset="0"/>
              </a:rPr>
              <a:t>La France n’est pas un des seuls pays laïques au monde</a:t>
            </a:r>
            <a:r>
              <a:rPr lang="fr-FR" b="1" i="1" dirty="0" smtClean="0"/>
              <a:t>.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5656" y="188640"/>
            <a:ext cx="5846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On reprend les mots ou phrases sur la laïcité </a:t>
            </a:r>
          </a:p>
          <a:p>
            <a:r>
              <a:rPr lang="fr-FR" dirty="0" smtClean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FAIRE </a:t>
            </a:r>
            <a:r>
              <a:rPr lang="fr-FR" dirty="0" smtClean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UNE CARTE MENTALE EN  TRACE ECRITE 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275856" y="2924944"/>
            <a:ext cx="2160240" cy="864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500" dirty="0" smtClean="0">
                <a:solidFill>
                  <a:srgbClr val="FF0000"/>
                </a:solidFill>
                <a:latin typeface="Harlow Solid Italic" pitchFamily="82" charset="0"/>
              </a:rPr>
              <a:t>La laïcité</a:t>
            </a:r>
            <a:endParaRPr lang="fr-FR" sz="2500" dirty="0">
              <a:solidFill>
                <a:srgbClr val="FF0000"/>
              </a:solidFill>
              <a:latin typeface="Harlow Solid Italic" pitchFamily="82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5076056" y="2060848"/>
            <a:ext cx="1008112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o</a:t>
            </a:r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ù?</a:t>
            </a:r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5292080" y="3717032"/>
            <a:ext cx="1512168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Comment ?</a:t>
            </a:r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979712" y="3789040"/>
            <a:ext cx="1512168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Pourquoi ?</a:t>
            </a:r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123728" y="2204864"/>
            <a:ext cx="1296144" cy="648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Quand ? </a:t>
            </a:r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08720"/>
            <a:ext cx="631165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364088" y="6021288"/>
            <a:ext cx="2745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3"/>
              </a:rPr>
              <a:t>http://daniele-corneglio.fr/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 descr="Afficher l'image d'origine"/>
          <p:cNvSpPr>
            <a:spLocks noChangeAspect="1" noChangeArrowheads="1"/>
          </p:cNvSpPr>
          <p:nvPr/>
        </p:nvSpPr>
        <p:spPr bwMode="auto">
          <a:xfrm>
            <a:off x="63500" y="-136525"/>
            <a:ext cx="2276475" cy="2009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34820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63500" y="-136525"/>
            <a:ext cx="2276475" cy="2009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323528" y="188640"/>
            <a:ext cx="6097265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804248" y="2636912"/>
            <a:ext cx="1991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Français depuis </a:t>
            </a:r>
          </a:p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toujours ?  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499992" y="3140968"/>
            <a:ext cx="864096" cy="792088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499992" y="4077072"/>
            <a:ext cx="864096" cy="792088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9144001" cy="602002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15816" y="0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206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Français depuis toujours ?  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79512" y="2780928"/>
            <a:ext cx="1440160" cy="648072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2267744" y="2924944"/>
            <a:ext cx="1440160" cy="792088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851920" y="3212976"/>
            <a:ext cx="1800200" cy="648072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419872" y="3717032"/>
            <a:ext cx="1800200" cy="720080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2555776" y="4365104"/>
            <a:ext cx="1800200" cy="648072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5508104" y="3068960"/>
            <a:ext cx="1800200" cy="648072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7668344" y="2996952"/>
            <a:ext cx="1260648" cy="792088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7740352" y="4869160"/>
            <a:ext cx="1403648" cy="792088"/>
          </a:xfrm>
          <a:prstGeom prst="ellipse">
            <a:avLst/>
          </a:prstGeom>
          <a:solidFill>
            <a:srgbClr val="FFFF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39552" y="332656"/>
            <a:ext cx="7956376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2400" u="sng" dirty="0" smtClean="0">
                <a:solidFill>
                  <a:srgbClr val="FF0000"/>
                </a:solidFill>
                <a:latin typeface="Comic Sans MS" pitchFamily="66" charset="0"/>
              </a:rPr>
              <a:t>I.Etre ou devenir citoyen dans la nation française</a:t>
            </a:r>
            <a:endParaRPr lang="fr-FR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23528" y="836712"/>
            <a:ext cx="67970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1 ) 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La nation s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est construite avec les si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cles :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1268760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Avec la Révolution française , les Français deviennent des citoyens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 ils sont égaux quels que soient leurs origines et ils ont les mêmes droits .</a:t>
            </a:r>
            <a:endParaRPr lang="fr-FR" sz="2400" dirty="0" smtClean="0">
              <a:latin typeface="Comic Sans MS" pitchFamily="66" charset="0"/>
              <a:cs typeface="Arial" pitchFamily="34" charset="0"/>
            </a:endParaRPr>
          </a:p>
        </p:txBody>
      </p:sp>
      <p:pic>
        <p:nvPicPr>
          <p:cNvPr id="33795" name="Picture 3" descr="http://www.clg-rolland-sartrouville.ac-versailles.fr/local/cache-vignettes/L584xH776/Declaration_des_Droits_de_l_Homme_1789-dc68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996952"/>
            <a:ext cx="2880320" cy="3828544"/>
          </a:xfrm>
          <a:prstGeom prst="rect">
            <a:avLst/>
          </a:prstGeom>
          <a:noFill/>
        </p:spPr>
      </p:pic>
      <p:pic>
        <p:nvPicPr>
          <p:cNvPr id="33797" name="Picture 5" descr="http://s3.amazonaws.com/rapgenius/1364587701_libres-et-egaux-en-droi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789040"/>
            <a:ext cx="3781425" cy="26955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0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omic Sans MS" pitchFamily="66" charset="0"/>
              </a:rPr>
              <a:t>Cours …..</a:t>
            </a:r>
            <a:endParaRPr lang="fr-FR" dirty="0">
              <a:latin typeface="Comic Sans MS" pitchFamily="66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08" y="188640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Dans une nation , on parle la même langue , on a un même gouvernement , les mêmes lois et des valeurs communes </a:t>
            </a:r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.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770" name="Picture 2" descr="http://institutfrancais-luxembourg.lu/wp-content/uploads/2014/05/parlez-vous-francais-630x4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3666920" cy="2520280"/>
          </a:xfrm>
          <a:prstGeom prst="rect">
            <a:avLst/>
          </a:prstGeom>
          <a:noFill/>
        </p:spPr>
      </p:pic>
      <p:pic>
        <p:nvPicPr>
          <p:cNvPr id="32772" name="Picture 4" descr="http://leprocesverbal.com/mag/wp-content/uploads/2011/04/allegorie_justice_code_civil_bala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22054"/>
            <a:ext cx="3563888" cy="2935946"/>
          </a:xfrm>
          <a:prstGeom prst="rect">
            <a:avLst/>
          </a:prstGeom>
          <a:noFill/>
        </p:spPr>
      </p:pic>
      <p:pic>
        <p:nvPicPr>
          <p:cNvPr id="32774" name="Picture 6" descr="http://i.pcworld.fr/1223735-elyse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412776"/>
            <a:ext cx="3312368" cy="2451152"/>
          </a:xfrm>
          <a:prstGeom prst="rect">
            <a:avLst/>
          </a:prstGeom>
          <a:noFill/>
        </p:spPr>
      </p:pic>
      <p:pic>
        <p:nvPicPr>
          <p:cNvPr id="32776" name="Picture 8" descr="http://s3.e-monsite.com/2011/01/18/06/resize_550_550/devise-sur-timbre-post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3967877"/>
            <a:ext cx="2060228" cy="289012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cours…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843808" y="4005064"/>
            <a:ext cx="277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Que représente chaque </a:t>
            </a:r>
          </a:p>
          <a:p>
            <a:pPr algn="ctr"/>
            <a:r>
              <a:rPr lang="fr-FR" dirty="0" smtClean="0">
                <a:solidFill>
                  <a:srgbClr val="000080"/>
                </a:solidFill>
                <a:latin typeface="Comic Sans MS" pitchFamily="66" charset="0"/>
                <a:ea typeface="Calibri" pitchFamily="34" charset="0"/>
                <a:cs typeface="Times New Roman" pitchFamily="18" charset="0"/>
              </a:rPr>
              <a:t>document ?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6840759" cy="35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95536" y="3573016"/>
          <a:ext cx="7992888" cy="3169005"/>
        </p:xfrm>
        <a:graphic>
          <a:graphicData uri="http://schemas.openxmlformats.org/drawingml/2006/table">
            <a:tbl>
              <a:tblPr/>
              <a:tblGrid>
                <a:gridCol w="339160"/>
                <a:gridCol w="2840660"/>
                <a:gridCol w="1175003"/>
                <a:gridCol w="1707110"/>
                <a:gridCol w="1930955"/>
              </a:tblGrid>
              <a:tr h="547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Exemples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Est-il (elle) Français ?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Si oui, précisez comment : par…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Si non, peut-il le devenir ? 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1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1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Jeanne est née en France, son père Jacques est né en France, sa mère en Espagne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954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2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Léo est né au USA, ses 2 parents sont français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954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3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Aude est née en Allemagne, son père est danois, sa mère est française 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7431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>
                          <a:latin typeface="Comic Sans MS"/>
                          <a:ea typeface="Calibri"/>
                          <a:cs typeface="Times New Roman"/>
                        </a:rPr>
                        <a:t>4</a:t>
                      </a:r>
                      <a:endParaRPr lang="fr-FR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400">
                          <a:latin typeface="Comic Sans MS"/>
                          <a:ea typeface="Calibri"/>
                          <a:cs typeface="Times New Roman"/>
                        </a:rPr>
                        <a:t>Jordan né en France a 18 ans, ses parents sont étrangers, il vit en France depuis 7 ans.</a:t>
                      </a:r>
                      <a:endParaRPr lang="fr-FR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>
                          <a:latin typeface="Comic Sans MS"/>
                          <a:ea typeface="Calibri"/>
                          <a:cs typeface="Times New Roman"/>
                        </a:rPr>
                        <a:t>OUI / NON</a:t>
                      </a:r>
                      <a:endParaRPr lang="fr-FR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2081" marR="620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000" dirty="0">
                        <a:latin typeface="Comic Sans MS"/>
                        <a:ea typeface="Calibri"/>
                        <a:cs typeface="Times New Roman"/>
                      </a:endParaRPr>
                    </a:p>
                  </a:txBody>
                  <a:tcPr marL="62081" marR="6208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2634</Words>
  <Application>Microsoft Office PowerPoint</Application>
  <PresentationFormat>Affichage à l'écran (4:3)</PresentationFormat>
  <Paragraphs>260</Paragraphs>
  <Slides>42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IV .Quels sont  les grands principes de la République Française ?  </vt:lpstr>
      <vt:lpstr>Diapositive 34</vt:lpstr>
      <vt:lpstr>- La République est démocratique : c’est le peuple qui exerce le pouvoir par le suffrage universel , (« gouvernement du peuple par le peuple , pour le peuple )  </vt:lpstr>
      <vt:lpstr>- La République est sociale  car l'état garantit la protection de la santé ,le repos , les loisirs … C'est la solidarité nationale ( sécurité sociale, CMU , RMI  ….) :on parle d’état providence   </vt:lpstr>
      <vt:lpstr>Diapositive 37</vt:lpstr>
      <vt:lpstr>Diapositive 38</vt:lpstr>
      <vt:lpstr>Diapositive 39</vt:lpstr>
      <vt:lpstr>Diapositive 40</vt:lpstr>
      <vt:lpstr>Diapositive 41</vt:lpstr>
      <vt:lpstr>Diapositive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Daniele</dc:creator>
  <cp:lastModifiedBy>Daniele</cp:lastModifiedBy>
  <cp:revision>149</cp:revision>
  <dcterms:created xsi:type="dcterms:W3CDTF">2014-09-29T17:47:14Z</dcterms:created>
  <dcterms:modified xsi:type="dcterms:W3CDTF">2016-09-27T12:09:06Z</dcterms:modified>
</cp:coreProperties>
</file>